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84" r:id="rId3"/>
    <p:sldId id="258" r:id="rId4"/>
    <p:sldId id="283" r:id="rId5"/>
    <p:sldId id="264" r:id="rId6"/>
    <p:sldId id="265" r:id="rId7"/>
    <p:sldId id="266" r:id="rId8"/>
    <p:sldId id="269" r:id="rId9"/>
    <p:sldId id="270" r:id="rId10"/>
    <p:sldId id="285" r:id="rId11"/>
    <p:sldId id="277" r:id="rId12"/>
    <p:sldId id="278" r:id="rId13"/>
    <p:sldId id="279" r:id="rId14"/>
    <p:sldId id="280" r:id="rId15"/>
    <p:sldId id="281" r:id="rId16"/>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88" autoAdjust="0"/>
    <p:restoredTop sz="94660" autoAdjust="0"/>
  </p:normalViewPr>
  <p:slideViewPr>
    <p:cSldViewPr snapToGrid="0">
      <p:cViewPr varScale="1">
        <p:scale>
          <a:sx n="68" d="100"/>
          <a:sy n="68" d="100"/>
        </p:scale>
        <p:origin x="348" y="60"/>
      </p:cViewPr>
      <p:guideLst>
        <p:guide orient="horz" pos="3368"/>
        <p:guide pos="4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1703bccef0_0_379: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703bccef0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1703bccef0_0_38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1703bccef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1703bccef0_0_39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1703bccef0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703bccef0_0_411: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703bccef0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132virtualwing.or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132virtualwing.org/"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SRNTGT104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War Cabinet Building</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B572A12-6AC2-67B3-82EA-AE7B458768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111" y="3151164"/>
            <a:ext cx="12915868" cy="388764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D:\GIT PROJECTS\OPAT-background\Virtual Intelligence Service only logo.PNG">
            <a:extLst>
              <a:ext uri="{FF2B5EF4-FFF2-40B4-BE49-F238E27FC236}">
                <a16:creationId xmlns:a16="http://schemas.microsoft.com/office/drawing/2014/main" id="{B121B03A-7D46-9019-7897-4F5816D072CE}"/>
              </a:ext>
            </a:extLst>
          </p:cNvPr>
          <p:cNvPicPr>
            <a:picLocks noChangeAspect="1" noChangeArrowheads="1"/>
          </p:cNvPicPr>
          <p:nvPr/>
        </p:nvPicPr>
        <p:blipFill>
          <a:blip r:embed="rId3"/>
          <a:srcRect/>
          <a:stretch>
            <a:fillRect/>
          </a:stretch>
        </p:blipFill>
        <p:spPr bwMode="auto">
          <a:xfrm>
            <a:off x="164957" y="296618"/>
            <a:ext cx="2225675" cy="1958975"/>
          </a:xfrm>
          <a:prstGeom prst="rect">
            <a:avLst/>
          </a:prstGeom>
          <a:noFill/>
        </p:spPr>
      </p:pic>
    </p:spTree>
    <p:extLst>
      <p:ext uri="{BB962C8B-B14F-4D97-AF65-F5344CB8AC3E}">
        <p14:creationId xmlns:p14="http://schemas.microsoft.com/office/powerpoint/2010/main" val="1244063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MILITARY KILL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a:solidFill>
                            <a:schemeClr val="dk1"/>
                          </a:solidFill>
                        </a:rPr>
                        <a:t>Definition:</a:t>
                      </a:r>
                      <a:r>
                        <a:rPr lang="fr" sz="160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Levels</a:t>
            </a:r>
            <a:endParaRPr sz="4200" b="1" u="sng">
              <a:solidFill>
                <a:schemeClr val="dk1"/>
              </a:solidFill>
            </a:endParaRPr>
          </a:p>
        </p:txBody>
      </p:sp>
      <p:pic>
        <p:nvPicPr>
          <p:cNvPr id="331" name="Google Shape;331;p35"/>
          <p:cNvPicPr preferRelativeResize="0"/>
          <p:nvPr/>
        </p:nvPicPr>
        <p:blipFill rotWithShape="1">
          <a:blip r:embed="rId3">
            <a:alphaModFix/>
          </a:blip>
          <a:srcRect t="24637" b="6925"/>
          <a:stretch/>
        </p:blipFill>
        <p:spPr>
          <a:xfrm>
            <a:off x="0" y="2801225"/>
            <a:ext cx="15119999" cy="7890775"/>
          </a:xfrm>
          <a:prstGeom prst="rect">
            <a:avLst/>
          </a:prstGeom>
          <a:noFill/>
          <a:ln>
            <a:noFill/>
          </a:ln>
        </p:spPr>
      </p:pic>
      <p:pic>
        <p:nvPicPr>
          <p:cNvPr id="332" name="Google Shape;332;p35">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6"/>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Collateral Damage Estimation Methodology</a:t>
            </a:r>
            <a:endParaRPr sz="4200" b="1" u="sng">
              <a:solidFill>
                <a:schemeClr val="dk1"/>
              </a:solidFill>
            </a:endParaRPr>
          </a:p>
        </p:txBody>
      </p:sp>
      <p:pic>
        <p:nvPicPr>
          <p:cNvPr id="338" name="Google Shape;338;p36"/>
          <p:cNvPicPr preferRelativeResize="0"/>
          <p:nvPr/>
        </p:nvPicPr>
        <p:blipFill>
          <a:blip r:embed="rId3">
            <a:alphaModFix/>
          </a:blip>
          <a:stretch>
            <a:fillRect/>
          </a:stretch>
        </p:blipFill>
        <p:spPr>
          <a:xfrm>
            <a:off x="3464863" y="1399100"/>
            <a:ext cx="8190273" cy="9292902"/>
          </a:xfrm>
          <a:prstGeom prst="rect">
            <a:avLst/>
          </a:prstGeom>
          <a:noFill/>
          <a:ln>
            <a:noFill/>
          </a:ln>
        </p:spPr>
      </p:pic>
      <p:pic>
        <p:nvPicPr>
          <p:cNvPr id="339" name="Google Shape;339;p36">
            <a:hlinkClick r:id="rId4"/>
          </p:cNvPr>
          <p:cNvPicPr preferRelativeResize="0"/>
          <p:nvPr/>
        </p:nvPicPr>
        <p:blipFill rotWithShape="1">
          <a:blip r:embed="rId5">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7"/>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2007)</a:t>
            </a:r>
            <a:endParaRPr sz="4200" b="1" u="sng">
              <a:solidFill>
                <a:schemeClr val="dk1"/>
              </a:solidFill>
            </a:endParaRPr>
          </a:p>
        </p:txBody>
      </p:sp>
      <p:grpSp>
        <p:nvGrpSpPr>
          <p:cNvPr id="345" name="Google Shape;345;p37"/>
          <p:cNvGrpSpPr/>
          <p:nvPr/>
        </p:nvGrpSpPr>
        <p:grpSpPr>
          <a:xfrm>
            <a:off x="30843" y="3486850"/>
            <a:ext cx="15048001" cy="5068075"/>
            <a:chOff x="0" y="2572450"/>
            <a:chExt cx="15048001" cy="5068075"/>
          </a:xfrm>
        </p:grpSpPr>
        <p:pic>
          <p:nvPicPr>
            <p:cNvPr id="346" name="Google Shape;346;p37"/>
            <p:cNvPicPr preferRelativeResize="0"/>
            <p:nvPr/>
          </p:nvPicPr>
          <p:blipFill>
            <a:blip r:embed="rId3">
              <a:alphaModFix/>
            </a:blip>
            <a:stretch>
              <a:fillRect/>
            </a:stretch>
          </p:blipFill>
          <p:spPr>
            <a:xfrm>
              <a:off x="10080000" y="2597466"/>
              <a:ext cx="4968001" cy="5018038"/>
            </a:xfrm>
            <a:prstGeom prst="rect">
              <a:avLst/>
            </a:prstGeom>
            <a:noFill/>
            <a:ln w="9525" cap="flat" cmpd="sng">
              <a:solidFill>
                <a:schemeClr val="dk1"/>
              </a:solidFill>
              <a:prstDash val="solid"/>
              <a:round/>
              <a:headEnd type="none" w="sm" len="sm"/>
              <a:tailEnd type="none" w="sm" len="sm"/>
            </a:ln>
          </p:spPr>
        </p:pic>
        <p:pic>
          <p:nvPicPr>
            <p:cNvPr id="347" name="Google Shape;347;p37"/>
            <p:cNvPicPr preferRelativeResize="0"/>
            <p:nvPr/>
          </p:nvPicPr>
          <p:blipFill>
            <a:blip r:embed="rId4">
              <a:alphaModFix/>
            </a:blip>
            <a:stretch>
              <a:fillRect/>
            </a:stretch>
          </p:blipFill>
          <p:spPr>
            <a:xfrm>
              <a:off x="0" y="2572450"/>
              <a:ext cx="4967999" cy="5068075"/>
            </a:xfrm>
            <a:prstGeom prst="rect">
              <a:avLst/>
            </a:prstGeom>
            <a:noFill/>
            <a:ln w="9525" cap="flat" cmpd="sng">
              <a:solidFill>
                <a:schemeClr val="dk1"/>
              </a:solidFill>
              <a:prstDash val="solid"/>
              <a:round/>
              <a:headEnd type="none" w="sm" len="sm"/>
              <a:tailEnd type="none" w="sm" len="sm"/>
            </a:ln>
          </p:spPr>
        </p:pic>
        <p:pic>
          <p:nvPicPr>
            <p:cNvPr id="348" name="Google Shape;348;p37"/>
            <p:cNvPicPr preferRelativeResize="0"/>
            <p:nvPr/>
          </p:nvPicPr>
          <p:blipFill>
            <a:blip r:embed="rId5">
              <a:alphaModFix/>
            </a:blip>
            <a:stretch>
              <a:fillRect/>
            </a:stretch>
          </p:blipFill>
          <p:spPr>
            <a:xfrm>
              <a:off x="5040001" y="2945950"/>
              <a:ext cx="4968000" cy="4321087"/>
            </a:xfrm>
            <a:prstGeom prst="rect">
              <a:avLst/>
            </a:prstGeom>
            <a:noFill/>
            <a:ln w="9525" cap="flat" cmpd="sng">
              <a:solidFill>
                <a:schemeClr val="dk1"/>
              </a:solidFill>
              <a:prstDash val="solid"/>
              <a:round/>
              <a:headEnd type="none" w="sm" len="sm"/>
              <a:tailEnd type="none" w="sm" len="sm"/>
            </a:ln>
          </p:spPr>
        </p:pic>
      </p:grpSp>
      <p:pic>
        <p:nvPicPr>
          <p:cNvPr id="349" name="Google Shape;349;p37">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8"/>
          <p:cNvSpPr txBox="1"/>
          <p:nvPr/>
        </p:nvSpPr>
        <p:spPr>
          <a:xfrm>
            <a:off x="2077950" y="51275"/>
            <a:ext cx="130422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Risk Estimate Distance Table</a:t>
            </a:r>
            <a:endParaRPr sz="4200" b="1" u="sng">
              <a:solidFill>
                <a:schemeClr val="dk1"/>
              </a:solidFill>
            </a:endParaRPr>
          </a:p>
          <a:p>
            <a:pPr marL="0" lvl="0" indent="0" algn="ctr" rtl="0">
              <a:spcBef>
                <a:spcPts val="0"/>
              </a:spcBef>
              <a:spcAft>
                <a:spcPts val="0"/>
              </a:spcAft>
              <a:buNone/>
            </a:pPr>
            <a:r>
              <a:rPr lang="fr" sz="4200" b="1" u="sng">
                <a:solidFill>
                  <a:schemeClr val="dk1"/>
                </a:solidFill>
              </a:rPr>
              <a:t>(Fixed-Wing, 2023)</a:t>
            </a:r>
            <a:endParaRPr sz="4200" b="1" u="sng">
              <a:solidFill>
                <a:schemeClr val="dk1"/>
              </a:solidFill>
            </a:endParaRPr>
          </a:p>
        </p:txBody>
      </p:sp>
      <p:grpSp>
        <p:nvGrpSpPr>
          <p:cNvPr id="355" name="Google Shape;355;p38"/>
          <p:cNvGrpSpPr/>
          <p:nvPr/>
        </p:nvGrpSpPr>
        <p:grpSpPr>
          <a:xfrm>
            <a:off x="22679" y="3059213"/>
            <a:ext cx="15074644" cy="6758227"/>
            <a:chOff x="22679" y="2469563"/>
            <a:chExt cx="15074644" cy="6758227"/>
          </a:xfrm>
        </p:grpSpPr>
        <p:pic>
          <p:nvPicPr>
            <p:cNvPr id="356" name="Google Shape;356;p38"/>
            <p:cNvPicPr preferRelativeResize="0"/>
            <p:nvPr/>
          </p:nvPicPr>
          <p:blipFill>
            <a:blip r:embed="rId3">
              <a:alphaModFix/>
            </a:blip>
            <a:stretch>
              <a:fillRect/>
            </a:stretch>
          </p:blipFill>
          <p:spPr>
            <a:xfrm>
              <a:off x="22679" y="2544438"/>
              <a:ext cx="4968001" cy="6608512"/>
            </a:xfrm>
            <a:prstGeom prst="rect">
              <a:avLst/>
            </a:prstGeom>
            <a:noFill/>
            <a:ln w="9525" cap="flat" cmpd="sng">
              <a:solidFill>
                <a:schemeClr val="dk1"/>
              </a:solidFill>
              <a:prstDash val="solid"/>
              <a:round/>
              <a:headEnd type="none" w="sm" len="sm"/>
              <a:tailEnd type="none" w="sm" len="sm"/>
            </a:ln>
          </p:spPr>
        </p:pic>
        <p:pic>
          <p:nvPicPr>
            <p:cNvPr id="357" name="Google Shape;357;p38"/>
            <p:cNvPicPr preferRelativeResize="0"/>
            <p:nvPr/>
          </p:nvPicPr>
          <p:blipFill rotWithShape="1">
            <a:blip r:embed="rId4">
              <a:alphaModFix/>
            </a:blip>
            <a:srcRect b="-50"/>
            <a:stretch/>
          </p:blipFill>
          <p:spPr>
            <a:xfrm>
              <a:off x="5076001" y="2469563"/>
              <a:ext cx="4968000" cy="6758227"/>
            </a:xfrm>
            <a:prstGeom prst="rect">
              <a:avLst/>
            </a:prstGeom>
            <a:noFill/>
            <a:ln w="9525" cap="flat" cmpd="sng">
              <a:solidFill>
                <a:schemeClr val="dk1"/>
              </a:solidFill>
              <a:prstDash val="solid"/>
              <a:round/>
              <a:headEnd type="none" w="sm" len="sm"/>
              <a:tailEnd type="none" w="sm" len="sm"/>
            </a:ln>
          </p:spPr>
        </p:pic>
        <p:pic>
          <p:nvPicPr>
            <p:cNvPr id="358" name="Google Shape;358;p38"/>
            <p:cNvPicPr preferRelativeResize="0"/>
            <p:nvPr/>
          </p:nvPicPr>
          <p:blipFill>
            <a:blip r:embed="rId5">
              <a:alphaModFix/>
            </a:blip>
            <a:stretch>
              <a:fillRect/>
            </a:stretch>
          </p:blipFill>
          <p:spPr>
            <a:xfrm>
              <a:off x="10129322" y="2471150"/>
              <a:ext cx="4968000" cy="6755050"/>
            </a:xfrm>
            <a:prstGeom prst="rect">
              <a:avLst/>
            </a:prstGeom>
            <a:noFill/>
            <a:ln w="9525" cap="flat" cmpd="sng">
              <a:solidFill>
                <a:schemeClr val="dk1"/>
              </a:solidFill>
              <a:prstDash val="solid"/>
              <a:round/>
              <a:headEnd type="none" w="sm" len="sm"/>
              <a:tailEnd type="none" w="sm" len="sm"/>
            </a:ln>
          </p:spPr>
        </p:pic>
      </p:grpSp>
      <p:pic>
        <p:nvPicPr>
          <p:cNvPr id="359" name="Google Shape;359;p38">
            <a:hlinkClick r:id="rId6"/>
          </p:cNvPr>
          <p:cNvPicPr preferRelativeResize="0"/>
          <p:nvPr/>
        </p:nvPicPr>
        <p:blipFill rotWithShape="1">
          <a:blip r:embed="rId7">
            <a:alphaModFix/>
          </a:blip>
          <a:srcRect r="-2532" b="-2501"/>
          <a:stretch/>
        </p:blipFill>
        <p:spPr>
          <a:xfrm>
            <a:off x="435875" y="164488"/>
            <a:ext cx="1575817" cy="162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id="{78A4474B-E12F-7161-C6B9-AD5942FA4CE8}"/>
              </a:ext>
            </a:extLst>
          </p:cNvPr>
          <p:cNvGrpSpPr/>
          <p:nvPr/>
        </p:nvGrpSpPr>
        <p:grpSpPr>
          <a:xfrm>
            <a:off x="1" y="0"/>
            <a:ext cx="15119349" cy="1980670"/>
            <a:chOff x="1" y="0"/>
            <a:chExt cx="15119349" cy="1980670"/>
          </a:xfrm>
        </p:grpSpPr>
        <p:sp>
          <p:nvSpPr>
            <p:cNvPr id="29" name="TextBox 28">
              <a:extLst>
                <a:ext uri="{FF2B5EF4-FFF2-40B4-BE49-F238E27FC236}">
                  <a16:creationId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28" name="TextBox 27">
              <a:extLst>
                <a:ext uri="{FF2B5EF4-FFF2-40B4-BE49-F238E27FC236}">
                  <a16:creationId xmlns:a16="http://schemas.microsoft.com/office/drawing/2014/main" id="{4175C578-F9C7-87E1-06E3-7EBEB69A4A2A}"/>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30" name="TextBox 29">
              <a:extLst>
                <a:ext uri="{FF2B5EF4-FFF2-40B4-BE49-F238E27FC236}">
                  <a16:creationId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 name="Picture 1" descr="D:\GIT PROJECTS\OPAT-background\Virtual Intelligence Service only logo.PNG">
              <a:extLst>
                <a:ext uri="{FF2B5EF4-FFF2-40B4-BE49-F238E27FC236}">
                  <a16:creationId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id="{FF272179-214C-058E-FD42-C186C1307BBA}"/>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id="{05D4DC11-14B0-52A2-7326-ECF9911AD552}"/>
              </a:ext>
            </a:extLst>
          </p:cNvPr>
          <p:cNvSpPr txBox="1"/>
          <p:nvPr/>
        </p:nvSpPr>
        <p:spPr>
          <a:xfrm>
            <a:off x="10112304" y="5006678"/>
            <a:ext cx="2251041" cy="8940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War Cabinet Building</a:t>
            </a:r>
            <a:br>
              <a:rPr lang="en-GB" b="1" dirty="0">
                <a:solidFill>
                  <a:schemeClr val="dk1"/>
                </a:solidFill>
              </a:rPr>
            </a:br>
            <a:r>
              <a:rPr lang="en-GB" b="1" dirty="0">
                <a:solidFill>
                  <a:schemeClr val="dk1"/>
                </a:solidFill>
              </a:rPr>
              <a:t>SRNTGT104</a:t>
            </a:r>
            <a:endParaRPr b="1" dirty="0">
              <a:solidFill>
                <a:schemeClr val="dk1"/>
              </a:solidFill>
            </a:endParaRPr>
          </a:p>
        </p:txBody>
      </p:sp>
      <p:cxnSp>
        <p:nvCxnSpPr>
          <p:cNvPr id="68" name="Google Shape;68;p14">
            <a:extLst>
              <a:ext uri="{FF2B5EF4-FFF2-40B4-BE49-F238E27FC236}">
                <a16:creationId xmlns:a16="http://schemas.microsoft.com/office/drawing/2014/main" id="{285C59AC-2C9E-EC0B-ABFB-DDE5A11701B5}"/>
              </a:ext>
            </a:extLst>
          </p:cNvPr>
          <p:cNvCxnSpPr>
            <a:cxnSpLocks/>
            <a:stCxn id="69" idx="3"/>
            <a:endCxn id="67" idx="1"/>
          </p:cNvCxnSpPr>
          <p:nvPr/>
        </p:nvCxnSpPr>
        <p:spPr>
          <a:xfrm flipV="1">
            <a:off x="8785632" y="5453718"/>
            <a:ext cx="1326672" cy="122103"/>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id="{DC525267-033D-F1A3-F59C-4A85D11B44FF}"/>
              </a:ext>
            </a:extLst>
          </p:cNvPr>
          <p:cNvSpPr/>
          <p:nvPr/>
        </p:nvSpPr>
        <p:spPr>
          <a:xfrm>
            <a:off x="8065632" y="5215821"/>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id="{545B7388-7FCE-EA7B-A61E-FA1A1582EB6D}"/>
              </a:ext>
            </a:extLst>
          </p:cNvPr>
          <p:cNvGrpSpPr/>
          <p:nvPr/>
        </p:nvGrpSpPr>
        <p:grpSpPr>
          <a:xfrm>
            <a:off x="14195180" y="2629410"/>
            <a:ext cx="559046" cy="692832"/>
            <a:chOff x="15526400" y="3343535"/>
            <a:chExt cx="1172983" cy="1324523"/>
          </a:xfrm>
        </p:grpSpPr>
        <p:sp>
          <p:nvSpPr>
            <p:cNvPr id="9" name="Freeform: Shape 8">
              <a:extLst>
                <a:ext uri="{FF2B5EF4-FFF2-40B4-BE49-F238E27FC236}">
                  <a16:creationId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8D76563-35DA-9400-40C7-1F410E0AA4D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47000"/>
                    </a14:imgEffect>
                    <a14:imgEffect>
                      <a14:saturation sat="0"/>
                    </a14:imgEffect>
                    <a14:imgEffect>
                      <a14:brightnessContrast bright="14000" contrast="27000"/>
                    </a14:imgEffect>
                  </a14:imgLayer>
                </a14:imgProps>
              </a:ext>
            </a:extLst>
          </a:blip>
          <a:srcRect l="6150" t="3503" r="26494" b="3711"/>
          <a:stretch/>
        </p:blipFill>
        <p:spPr>
          <a:xfrm>
            <a:off x="-860" y="1905734"/>
            <a:ext cx="15118275" cy="8786079"/>
          </a:xfrm>
          <a:prstGeom prst="rect">
            <a:avLst/>
          </a:prstGeom>
        </p:spPr>
      </p:pic>
      <p:sp>
        <p:nvSpPr>
          <p:cNvPr id="9" name="Google Shape;67;p14">
            <a:extLst>
              <a:ext uri="{FF2B5EF4-FFF2-40B4-BE49-F238E27FC236}">
                <a16:creationId xmlns:a16="http://schemas.microsoft.com/office/drawing/2014/main" id="{2383979B-7C44-292F-EB3E-7EC226347C3D}"/>
              </a:ext>
            </a:extLst>
          </p:cNvPr>
          <p:cNvSpPr txBox="1"/>
          <p:nvPr/>
        </p:nvSpPr>
        <p:spPr>
          <a:xfrm>
            <a:off x="5211936" y="5208830"/>
            <a:ext cx="1869900" cy="89408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War Cabinet Building</a:t>
            </a:r>
            <a:br>
              <a:rPr lang="en-GB" b="1" dirty="0">
                <a:solidFill>
                  <a:schemeClr val="dk1"/>
                </a:solidFill>
              </a:rPr>
            </a:br>
            <a:r>
              <a:rPr lang="en-GB" b="1" dirty="0">
                <a:solidFill>
                  <a:schemeClr val="dk1"/>
                </a:solidFill>
              </a:rPr>
              <a:t>SRNTGT104</a:t>
            </a:r>
            <a:endParaRPr b="1" dirty="0">
              <a:solidFill>
                <a:schemeClr val="dk1"/>
              </a:solidFill>
            </a:endParaRPr>
          </a:p>
        </p:txBody>
      </p:sp>
      <p:cxnSp>
        <p:nvCxnSpPr>
          <p:cNvPr id="11" name="Straight Connector 10">
            <a:extLst>
              <a:ext uri="{FF2B5EF4-FFF2-40B4-BE49-F238E27FC236}">
                <a16:creationId xmlns:a16="http://schemas.microsoft.com/office/drawing/2014/main" id="{AC654BA9-C562-1EA2-B6BD-32C5F2B548CA}"/>
              </a:ext>
            </a:extLst>
          </p:cNvPr>
          <p:cNvCxnSpPr>
            <a:cxnSpLocks/>
            <a:stCxn id="9" idx="3"/>
            <a:endCxn id="5" idx="1"/>
          </p:cNvCxnSpPr>
          <p:nvPr/>
        </p:nvCxnSpPr>
        <p:spPr>
          <a:xfrm>
            <a:off x="7081836" y="5655870"/>
            <a:ext cx="1966460" cy="48612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id="{023C097B-2416-1970-D75F-D9193FCFB1B4}"/>
              </a:ext>
            </a:extLst>
          </p:cNvPr>
          <p:cNvGrpSpPr/>
          <p:nvPr/>
        </p:nvGrpSpPr>
        <p:grpSpPr>
          <a:xfrm rot="21253528">
            <a:off x="14195180" y="2629410"/>
            <a:ext cx="559046" cy="692832"/>
            <a:chOff x="15526400" y="3343535"/>
            <a:chExt cx="1172983" cy="1324523"/>
          </a:xfrm>
        </p:grpSpPr>
        <p:sp>
          <p:nvSpPr>
            <p:cNvPr id="24" name="Freeform: Shape 23">
              <a:extLst>
                <a:ext uri="{FF2B5EF4-FFF2-40B4-BE49-F238E27FC236}">
                  <a16:creationId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5" name="Rectangle 4">
            <a:extLst>
              <a:ext uri="{FF2B5EF4-FFF2-40B4-BE49-F238E27FC236}">
                <a16:creationId xmlns:a16="http://schemas.microsoft.com/office/drawing/2014/main" id="{FF0022D2-4D90-C781-075B-385B8876F2E2}"/>
              </a:ext>
            </a:extLst>
          </p:cNvPr>
          <p:cNvSpPr/>
          <p:nvPr/>
        </p:nvSpPr>
        <p:spPr>
          <a:xfrm rot="21275723">
            <a:off x="9048026" y="6025390"/>
            <a:ext cx="121309" cy="221777"/>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8" name="Group 47">
            <a:extLst>
              <a:ext uri="{FF2B5EF4-FFF2-40B4-BE49-F238E27FC236}">
                <a16:creationId xmlns:a16="http://schemas.microsoft.com/office/drawing/2014/main" id="{CF6E33F5-A180-5F26-92EA-E6CF71EE8FC8}"/>
              </a:ext>
            </a:extLst>
          </p:cNvPr>
          <p:cNvGrpSpPr/>
          <p:nvPr/>
        </p:nvGrpSpPr>
        <p:grpSpPr>
          <a:xfrm>
            <a:off x="1" y="0"/>
            <a:ext cx="15119349" cy="1980670"/>
            <a:chOff x="1" y="0"/>
            <a:chExt cx="15119349" cy="1980670"/>
          </a:xfrm>
        </p:grpSpPr>
        <p:sp>
          <p:nvSpPr>
            <p:cNvPr id="49" name="TextBox 48">
              <a:extLst>
                <a:ext uri="{FF2B5EF4-FFF2-40B4-BE49-F238E27FC236}">
                  <a16:creationId xmlns:a16="http://schemas.microsoft.com/office/drawing/2014/main" id="{7E15C110-919C-E819-31C1-EC862D7CDF1B}"/>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0" name="Picture 3">
              <a:extLst>
                <a:ext uri="{FF2B5EF4-FFF2-40B4-BE49-F238E27FC236}">
                  <a16:creationId xmlns:a16="http://schemas.microsoft.com/office/drawing/2014/main" id="{62CB904E-5E0D-9F0D-4AE4-D5FE6DC7793A}"/>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1" name="Group 50">
              <a:extLst>
                <a:ext uri="{FF2B5EF4-FFF2-40B4-BE49-F238E27FC236}">
                  <a16:creationId xmlns:a16="http://schemas.microsoft.com/office/drawing/2014/main" id="{620398CA-1C46-FECB-478A-322E4AB200E2}"/>
                </a:ext>
              </a:extLst>
            </p:cNvPr>
            <p:cNvGrpSpPr/>
            <p:nvPr/>
          </p:nvGrpSpPr>
          <p:grpSpPr>
            <a:xfrm>
              <a:off x="1" y="0"/>
              <a:ext cx="15119349" cy="1921524"/>
              <a:chOff x="1" y="-1616"/>
              <a:chExt cx="15119349" cy="1921524"/>
            </a:xfrm>
          </p:grpSpPr>
          <p:sp>
            <p:nvSpPr>
              <p:cNvPr id="58" name="Rectangle 57">
                <a:extLst>
                  <a:ext uri="{FF2B5EF4-FFF2-40B4-BE49-F238E27FC236}">
                    <a16:creationId xmlns:a16="http://schemas.microsoft.com/office/drawing/2014/main" id="{4F84700A-4347-1C77-EAF8-D3CF3573EF73}"/>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5B46568E-BF79-6679-62D0-EFC0771695E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EE352E9D-A174-AC96-14CA-B5C892C8A8D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3DDB3463-0928-C48B-704E-7D1F07C47DEA}"/>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A4A2392C-6B13-B30C-4104-B76C6A516B59}"/>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444BE689-05A2-2B33-7BE0-88E0C5838F8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2" name="TextBox 51">
              <a:extLst>
                <a:ext uri="{FF2B5EF4-FFF2-40B4-BE49-F238E27FC236}">
                  <a16:creationId xmlns:a16="http://schemas.microsoft.com/office/drawing/2014/main" id="{C6F737A5-86F2-0001-5D23-DF72A9241BB2}"/>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53" name="TextBox 52">
              <a:extLst>
                <a:ext uri="{FF2B5EF4-FFF2-40B4-BE49-F238E27FC236}">
                  <a16:creationId xmlns:a16="http://schemas.microsoft.com/office/drawing/2014/main" id="{99782C21-5523-C3AB-1394-F59AFE65B9FD}"/>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54" name="TextBox 53">
              <a:extLst>
                <a:ext uri="{FF2B5EF4-FFF2-40B4-BE49-F238E27FC236}">
                  <a16:creationId xmlns:a16="http://schemas.microsoft.com/office/drawing/2014/main" id="{97428845-2E31-A4EC-5946-71BF35B118A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55" name="TextBox 54">
              <a:extLst>
                <a:ext uri="{FF2B5EF4-FFF2-40B4-BE49-F238E27FC236}">
                  <a16:creationId xmlns:a16="http://schemas.microsoft.com/office/drawing/2014/main" id="{5E4115C4-C324-ED49-EFF2-8852DB830B6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56" name="Picture 55" descr="D:\GIT PROJECTS\OPAT-background\Virtual Intelligence Service only logo.PNG">
              <a:extLst>
                <a:ext uri="{FF2B5EF4-FFF2-40B4-BE49-F238E27FC236}">
                  <a16:creationId xmlns:a16="http://schemas.microsoft.com/office/drawing/2014/main" id="{03E26E49-CF92-14F8-734E-03ACDBED8449}"/>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57" name="Rektangel 11">
              <a:extLst>
                <a:ext uri="{FF2B5EF4-FFF2-40B4-BE49-F238E27FC236}">
                  <a16:creationId xmlns:a16="http://schemas.microsoft.com/office/drawing/2014/main" id="{8E1DFB09-7B79-B6CF-BA18-C0AF0471FC6C}"/>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id="{116F48F0-6074-A1CE-AA9D-0C6CD3B04438}"/>
            </a:ext>
          </a:extLst>
        </p:cNvPr>
        <p:cNvGrpSpPr/>
        <p:nvPr/>
      </p:nvGrpSpPr>
      <p:grpSpPr>
        <a:xfrm>
          <a:off x="0" y="0"/>
          <a:ext cx="0" cy="0"/>
          <a:chOff x="0" y="0"/>
          <a:chExt cx="0" cy="0"/>
        </a:xfrm>
      </p:grpSpPr>
      <p:pic>
        <p:nvPicPr>
          <p:cNvPr id="21" name="Picture 20" descr="A aerial view of a city&#10;&#10;Description automatically generated">
            <a:extLst>
              <a:ext uri="{FF2B5EF4-FFF2-40B4-BE49-F238E27FC236}">
                <a16:creationId xmlns:a16="http://schemas.microsoft.com/office/drawing/2014/main" id="{C722FE66-57C1-0A82-0468-1A2971E1CC6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cxnSp>
        <p:nvCxnSpPr>
          <p:cNvPr id="44" name="Straight Connector 43">
            <a:extLst>
              <a:ext uri="{FF2B5EF4-FFF2-40B4-BE49-F238E27FC236}">
                <a16:creationId xmlns:a16="http://schemas.microsoft.com/office/drawing/2014/main" id="{041F331E-C68C-528E-7FDA-1597F5D7F257}"/>
              </a:ext>
            </a:extLst>
          </p:cNvPr>
          <p:cNvCxnSpPr>
            <a:cxnSpLocks/>
            <a:stCxn id="76" idx="3"/>
            <a:endCxn id="46" idx="1"/>
          </p:cNvCxnSpPr>
          <p:nvPr/>
        </p:nvCxnSpPr>
        <p:spPr>
          <a:xfrm>
            <a:off x="5096152" y="5837771"/>
            <a:ext cx="2911921" cy="56081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id="{BDC419A3-89D7-D078-CBDE-2E2076DA4F5C}"/>
              </a:ext>
            </a:extLst>
          </p:cNvPr>
          <p:cNvSpPr/>
          <p:nvPr/>
        </p:nvSpPr>
        <p:spPr>
          <a:xfrm>
            <a:off x="7899048" y="6208673"/>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id="{CEE579E5-FDE7-B836-FF24-480A11265261}"/>
              </a:ext>
            </a:extLst>
          </p:cNvPr>
          <p:cNvSpPr txBox="1"/>
          <p:nvPr/>
        </p:nvSpPr>
        <p:spPr>
          <a:xfrm>
            <a:off x="2556052" y="5436309"/>
            <a:ext cx="2540100"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WAR CABINET BUILDING</a:t>
            </a:r>
          </a:p>
          <a:p>
            <a:pPr marL="0" lvl="0" indent="0" algn="l" rtl="0">
              <a:spcBef>
                <a:spcPts val="0"/>
              </a:spcBef>
              <a:spcAft>
                <a:spcPts val="0"/>
              </a:spcAft>
              <a:buNone/>
            </a:pPr>
            <a:r>
              <a:rPr lang="pt-BR" sz="1000" b="1" dirty="0"/>
              <a:t>N 68 58.003 E 033 04.102</a:t>
            </a:r>
            <a:br>
              <a:rPr lang="pt-BR" sz="1000" b="1" dirty="0"/>
            </a:br>
            <a:r>
              <a:rPr lang="fr" sz="1000" b="1" dirty="0"/>
              <a:t>DPI MSL: 94 FT</a:t>
            </a:r>
            <a:endParaRPr sz="1000" b="1" dirty="0"/>
          </a:p>
        </p:txBody>
      </p:sp>
      <p:grpSp>
        <p:nvGrpSpPr>
          <p:cNvPr id="38" name="Group 37">
            <a:extLst>
              <a:ext uri="{FF2B5EF4-FFF2-40B4-BE49-F238E27FC236}">
                <a16:creationId xmlns:a16="http://schemas.microsoft.com/office/drawing/2014/main" id="{653F6929-DE8C-A651-43B6-EEE2BDFF7D26}"/>
              </a:ext>
            </a:extLst>
          </p:cNvPr>
          <p:cNvGrpSpPr/>
          <p:nvPr/>
        </p:nvGrpSpPr>
        <p:grpSpPr>
          <a:xfrm rot="21397601">
            <a:off x="14195180" y="2629410"/>
            <a:ext cx="559046" cy="692832"/>
            <a:chOff x="15526400" y="3343535"/>
            <a:chExt cx="1172983" cy="1324523"/>
          </a:xfrm>
        </p:grpSpPr>
        <p:sp>
          <p:nvSpPr>
            <p:cNvPr id="39" name="Freeform: Shape 38">
              <a:extLst>
                <a:ext uri="{FF2B5EF4-FFF2-40B4-BE49-F238E27FC236}">
                  <a16:creationId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2" name="Group 1">
            <a:extLst>
              <a:ext uri="{FF2B5EF4-FFF2-40B4-BE49-F238E27FC236}">
                <a16:creationId xmlns:a16="http://schemas.microsoft.com/office/drawing/2014/main" id="{99DB0BC1-8860-AD63-A5A6-4E42B3EF8350}"/>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0E4E140A-4681-2AE4-69A9-1473DA7B2430}"/>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38F75388-1F70-069D-EF43-7CE73F13A3E1}"/>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9BB81694-F8F3-08D9-B3A2-868E84E8A54E}"/>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ED2B0C19-965E-295A-CF23-B5A57DDA559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1D234AB3-494C-AF1F-9B60-741EE0D22E9C}"/>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E49D10E-B4F4-A246-2BEB-57A9E961BD1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867F5DBE-640F-4CB6-AF82-CA59DEC9078E}"/>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4B59CE74-0C83-2857-10EC-79C8A2B9EED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59A161E8-7EA6-342B-EAD4-24B6BFBFAB9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7CAA1DD2-74E2-FFB8-F507-9F009DB7C62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7" name="TextBox 6">
              <a:extLst>
                <a:ext uri="{FF2B5EF4-FFF2-40B4-BE49-F238E27FC236}">
                  <a16:creationId xmlns:a16="http://schemas.microsoft.com/office/drawing/2014/main" id="{1F57045D-ABD8-6AB5-6387-1DDE3F751E6F}"/>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BDF728C5-976E-86D6-4AAD-33D29A7553D2}"/>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E8A7A19B-425A-D00B-87BC-B79A021ED388}"/>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0DB9A7FA-2049-677A-3E1D-18C5C298AF5F}"/>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DC42627D-1000-53FF-1666-9E3881505DC2}"/>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82" name="Google Shape;182;p21"/>
          <p:cNvGraphicFramePr/>
          <p:nvPr>
            <p:extLst>
              <p:ext uri="{D42A27DB-BD31-4B8C-83A1-F6EECF244321}">
                <p14:modId xmlns:p14="http://schemas.microsoft.com/office/powerpoint/2010/main" val="1337839001"/>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WAR CABINET BUILDING (HIGH COMMAND)</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2x2000 lbs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METRIC</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1" name="TextBox 20">
            <a:extLst>
              <a:ext uri="{FF2B5EF4-FFF2-40B4-BE49-F238E27FC236}">
                <a16:creationId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grpSp>
        <p:nvGrpSpPr>
          <p:cNvPr id="19" name="Group 18">
            <a:extLst>
              <a:ext uri="{FF2B5EF4-FFF2-40B4-BE49-F238E27FC236}">
                <a16:creationId xmlns:a16="http://schemas.microsoft.com/office/drawing/2014/main" id="{24CE6453-4003-89FC-4F02-ACBF04478A18}"/>
              </a:ext>
            </a:extLst>
          </p:cNvPr>
          <p:cNvGrpSpPr/>
          <p:nvPr/>
        </p:nvGrpSpPr>
        <p:grpSpPr>
          <a:xfrm>
            <a:off x="1" y="0"/>
            <a:ext cx="15119349" cy="1980670"/>
            <a:chOff x="1" y="0"/>
            <a:chExt cx="15119349" cy="1980670"/>
          </a:xfrm>
        </p:grpSpPr>
        <p:sp>
          <p:nvSpPr>
            <p:cNvPr id="20" name="TextBox 19">
              <a:extLst>
                <a:ext uri="{FF2B5EF4-FFF2-40B4-BE49-F238E27FC236}">
                  <a16:creationId xmlns:a16="http://schemas.microsoft.com/office/drawing/2014/main" id="{FE218888-8547-0AF7-1122-B974D8EAA11C}"/>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2" name="Picture 3">
              <a:extLst>
                <a:ext uri="{FF2B5EF4-FFF2-40B4-BE49-F238E27FC236}">
                  <a16:creationId xmlns:a16="http://schemas.microsoft.com/office/drawing/2014/main" id="{8C6BBA18-33AC-77A9-D279-A1462BE6519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3" name="Group 22">
              <a:extLst>
                <a:ext uri="{FF2B5EF4-FFF2-40B4-BE49-F238E27FC236}">
                  <a16:creationId xmlns:a16="http://schemas.microsoft.com/office/drawing/2014/main" id="{BC37FAD8-6D29-F718-1BED-BF87452EE024}"/>
                </a:ext>
              </a:extLst>
            </p:cNvPr>
            <p:cNvGrpSpPr/>
            <p:nvPr/>
          </p:nvGrpSpPr>
          <p:grpSpPr>
            <a:xfrm>
              <a:off x="1" y="0"/>
              <a:ext cx="15119349" cy="1921524"/>
              <a:chOff x="1" y="-1616"/>
              <a:chExt cx="15119349" cy="1921524"/>
            </a:xfrm>
          </p:grpSpPr>
          <p:sp>
            <p:nvSpPr>
              <p:cNvPr id="30" name="Rectangle 29">
                <a:extLst>
                  <a:ext uri="{FF2B5EF4-FFF2-40B4-BE49-F238E27FC236}">
                    <a16:creationId xmlns:a16="http://schemas.microsoft.com/office/drawing/2014/main" id="{9E6B69E9-836F-899F-A6B5-4ABB69F8FAA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35AC2054-65D2-58E8-28DF-6F863AB4D0ED}"/>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extLst>
                  <a:ext uri="{FF2B5EF4-FFF2-40B4-BE49-F238E27FC236}">
                    <a16:creationId xmlns:a16="http://schemas.microsoft.com/office/drawing/2014/main" id="{B138A2F8-3909-E3A7-762F-C6348773A3F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1BA0CA30-47DC-567C-A2F1-DE0569D9315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714C0238-2827-A87C-FCA2-9672CF593BE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B7BBAF59-2D78-7C60-5467-DDA47D7FF820}"/>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TextBox 23">
              <a:extLst>
                <a:ext uri="{FF2B5EF4-FFF2-40B4-BE49-F238E27FC236}">
                  <a16:creationId xmlns:a16="http://schemas.microsoft.com/office/drawing/2014/main" id="{D21A6A98-9153-3B0D-2346-99419C50C30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25" name="TextBox 24">
              <a:extLst>
                <a:ext uri="{FF2B5EF4-FFF2-40B4-BE49-F238E27FC236}">
                  <a16:creationId xmlns:a16="http://schemas.microsoft.com/office/drawing/2014/main" id="{BDECE159-5E87-B01A-D99E-1FA47EA54393}"/>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26" name="TextBox 25">
              <a:extLst>
                <a:ext uri="{FF2B5EF4-FFF2-40B4-BE49-F238E27FC236}">
                  <a16:creationId xmlns:a16="http://schemas.microsoft.com/office/drawing/2014/main" id="{FBDAC1A9-3B3A-3A0A-55EF-8B81CE255BD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7" name="TextBox 26">
              <a:extLst>
                <a:ext uri="{FF2B5EF4-FFF2-40B4-BE49-F238E27FC236}">
                  <a16:creationId xmlns:a16="http://schemas.microsoft.com/office/drawing/2014/main" id="{A9AE02F6-25A8-CDF3-EFE5-3565678F548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28" name="Picture 27" descr="D:\GIT PROJECTS\OPAT-background\Virtual Intelligence Service only logo.PNG">
              <a:extLst>
                <a:ext uri="{FF2B5EF4-FFF2-40B4-BE49-F238E27FC236}">
                  <a16:creationId xmlns:a16="http://schemas.microsoft.com/office/drawing/2014/main" id="{ED384793-D22E-83DD-438D-8BE5ABC4D18F}"/>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29" name="Rektangel 11">
              <a:extLst>
                <a:ext uri="{FF2B5EF4-FFF2-40B4-BE49-F238E27FC236}">
                  <a16:creationId xmlns:a16="http://schemas.microsoft.com/office/drawing/2014/main" id="{6F43BB1F-7A35-84DF-66AD-12DB353711E9}"/>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22" name="Picture 21" descr="A aerial view of a city&#10;&#10;Description automatically generated">
            <a:extLst>
              <a:ext uri="{FF2B5EF4-FFF2-40B4-BE49-F238E27FC236}">
                <a16:creationId xmlns:a16="http://schemas.microsoft.com/office/drawing/2014/main" id="{2B2D559F-3608-267F-F8C5-86C9395AA17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4000"/>
                    </a14:imgEffect>
                    <a14:imgEffect>
                      <a14:saturation sat="0"/>
                    </a14:imgEffect>
                    <a14:imgEffect>
                      <a14:brightnessContrast bright="19000" contrast="36000"/>
                    </a14:imgEffect>
                  </a14:imgLayer>
                </a14:imgProps>
              </a:ext>
            </a:extLst>
          </a:blip>
          <a:srcRect l="14369" t="4143" r="18507" b="3308"/>
          <a:stretch/>
        </p:blipFill>
        <p:spPr>
          <a:xfrm>
            <a:off x="0" y="1897316"/>
            <a:ext cx="15119350" cy="8794498"/>
          </a:xfrm>
          <a:prstGeom prst="rect">
            <a:avLst/>
          </a:prstGeom>
        </p:spPr>
      </p:pic>
      <p:grpSp>
        <p:nvGrpSpPr>
          <p:cNvPr id="192" name="Google Shape;192;p22"/>
          <p:cNvGrpSpPr/>
          <p:nvPr/>
        </p:nvGrpSpPr>
        <p:grpSpPr>
          <a:xfrm>
            <a:off x="4993177" y="6042809"/>
            <a:ext cx="3105794" cy="284100"/>
            <a:chOff x="3945100" y="6965375"/>
            <a:chExt cx="3082979" cy="284100"/>
          </a:xfrm>
        </p:grpSpPr>
        <p:sp>
          <p:nvSpPr>
            <p:cNvPr id="193" name="Google Shape;193;p22"/>
            <p:cNvSpPr txBox="1"/>
            <p:nvPr/>
          </p:nvSpPr>
          <p:spPr>
            <a:xfrm>
              <a:off x="3945100" y="6965375"/>
              <a:ext cx="892500" cy="28410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94" name="Google Shape;194;p22"/>
            <p:cNvCxnSpPr>
              <a:cxnSpLocks/>
            </p:cNvCxnSpPr>
            <p:nvPr/>
          </p:nvCxnSpPr>
          <p:spPr>
            <a:xfrm>
              <a:off x="4837600" y="7107425"/>
              <a:ext cx="2190479" cy="142050"/>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10627943" y="3671779"/>
            <a:ext cx="1765066" cy="883592"/>
            <a:chOff x="11857169" y="1649568"/>
            <a:chExt cx="1970627" cy="883592"/>
          </a:xfrm>
        </p:grpSpPr>
        <p:sp>
          <p:nvSpPr>
            <p:cNvPr id="200" name="Google Shape;200;p22"/>
            <p:cNvSpPr txBox="1"/>
            <p:nvPr/>
          </p:nvSpPr>
          <p:spPr>
            <a:xfrm>
              <a:off x="12703549" y="1649568"/>
              <a:ext cx="1124247" cy="31634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400ft</a:t>
              </a:r>
              <a:endParaRPr sz="1000" b="1" dirty="0"/>
            </a:p>
          </p:txBody>
        </p:sp>
        <p:cxnSp>
          <p:nvCxnSpPr>
            <p:cNvPr id="203" name="Google Shape;203;p22"/>
            <p:cNvCxnSpPr>
              <a:cxnSpLocks/>
              <a:stCxn id="200" idx="2"/>
            </p:cNvCxnSpPr>
            <p:nvPr/>
          </p:nvCxnSpPr>
          <p:spPr>
            <a:xfrm flipH="1">
              <a:off x="11857169" y="1965911"/>
              <a:ext cx="1408503" cy="567249"/>
            </a:xfrm>
            <a:prstGeom prst="straightConnector1">
              <a:avLst/>
            </a:prstGeom>
            <a:noFill/>
            <a:ln w="2540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5</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sp>
        <p:nvSpPr>
          <p:cNvPr id="138" name="Oval 137">
            <a:extLst>
              <a:ext uri="{FF2B5EF4-FFF2-40B4-BE49-F238E27FC236}">
                <a16:creationId xmlns:a16="http://schemas.microsoft.com/office/drawing/2014/main" id="{D60E1540-9686-0A11-113F-7DB0806AED13}"/>
              </a:ext>
            </a:extLst>
          </p:cNvPr>
          <p:cNvSpPr/>
          <p:nvPr/>
        </p:nvSpPr>
        <p:spPr>
          <a:xfrm>
            <a:off x="5004295" y="3255349"/>
            <a:ext cx="6189351" cy="627701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Google Shape;196;p22">
            <a:extLst>
              <a:ext uri="{FF2B5EF4-FFF2-40B4-BE49-F238E27FC236}">
                <a16:creationId xmlns:a16="http://schemas.microsoft.com/office/drawing/2014/main" id="{2A18C188-0735-9819-9DD0-F1DCE9D1DE94}"/>
              </a:ext>
            </a:extLst>
          </p:cNvPr>
          <p:cNvSpPr txBox="1"/>
          <p:nvPr/>
        </p:nvSpPr>
        <p:spPr>
          <a:xfrm>
            <a:off x="7684069" y="8135424"/>
            <a:ext cx="2159654"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UNKNOWN BUILDINGS</a:t>
            </a:r>
            <a:endParaRPr sz="1000" b="1" dirty="0"/>
          </a:p>
          <a:p>
            <a:pPr marL="0" lvl="0" indent="0" algn="l" rtl="0">
              <a:spcBef>
                <a:spcPts val="0"/>
              </a:spcBef>
              <a:spcAft>
                <a:spcPts val="0"/>
              </a:spcAft>
              <a:buNone/>
            </a:pPr>
            <a:r>
              <a:rPr lang="fr" sz="1000" b="1" dirty="0"/>
              <a:t>100FT W FROM DPI A</a:t>
            </a:r>
            <a:endParaRPr sz="1000" b="1" dirty="0"/>
          </a:p>
        </p:txBody>
      </p:sp>
      <p:grpSp>
        <p:nvGrpSpPr>
          <p:cNvPr id="2" name="Group 1">
            <a:extLst>
              <a:ext uri="{FF2B5EF4-FFF2-40B4-BE49-F238E27FC236}">
                <a16:creationId xmlns:a16="http://schemas.microsoft.com/office/drawing/2014/main" id="{B51A92D9-B342-3028-BFA0-E791EFBC411F}"/>
              </a:ext>
            </a:extLst>
          </p:cNvPr>
          <p:cNvGrpSpPr/>
          <p:nvPr/>
        </p:nvGrpSpPr>
        <p:grpSpPr>
          <a:xfrm rot="21042940">
            <a:off x="14195180" y="2629410"/>
            <a:ext cx="559046" cy="692832"/>
            <a:chOff x="15526400" y="3343535"/>
            <a:chExt cx="1172983" cy="1324523"/>
          </a:xfrm>
        </p:grpSpPr>
        <p:sp>
          <p:nvSpPr>
            <p:cNvPr id="3" name="Freeform: Shape 2">
              <a:extLst>
                <a:ext uri="{FF2B5EF4-FFF2-40B4-BE49-F238E27FC236}">
                  <a16:creationId xmlns:a16="http://schemas.microsoft.com/office/drawing/2014/main"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 name="Group 4">
            <a:extLst>
              <a:ext uri="{FF2B5EF4-FFF2-40B4-BE49-F238E27FC236}">
                <a16:creationId xmlns:a16="http://schemas.microsoft.com/office/drawing/2014/main" id="{0E765DBD-F057-0B48-06BF-A8477956BA1D}"/>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id="{86967AA6-EA04-9DB5-4DFF-DC5DED9E3FA5}"/>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id="{7BB0BEF5-6ADC-8CC4-AF26-89FAD01072DD}"/>
                </a:ext>
              </a:extLst>
            </p:cNvPr>
            <p:cNvPicPr>
              <a:picLocks noChangeAspect="1" noChangeArrowheads="1"/>
            </p:cNvPicPr>
            <p:nvPr/>
          </p:nvPicPr>
          <p:blipFill>
            <a:blip r:embed="rId5"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id="{6DC037E2-8585-3CE3-A7B2-BCA269ED1229}"/>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66140279-99E6-D548-CCD6-461BD82F89A2}"/>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C3DC8CC6-32E4-BB66-003F-9EDA11C6532F}"/>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6201D61-955D-58C0-D16F-A535F7C7772D}"/>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CB082E60-9193-E17D-0109-192F1E202868}"/>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6BDBAE6A-B7BB-5F5B-DF01-CC620B86C6F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F145CF3F-C0CF-7C7E-6484-9CF67905EDD9}"/>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17CC125F-18AA-5511-E9EF-105FC06A93D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10" name="TextBox 9">
              <a:extLst>
                <a:ext uri="{FF2B5EF4-FFF2-40B4-BE49-F238E27FC236}">
                  <a16:creationId xmlns:a16="http://schemas.microsoft.com/office/drawing/2014/main" id="{8F314BF3-6FD1-3353-5336-540E185A8AB0}"/>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E03F5B18-8B19-EC94-6FB3-165351C8505E}"/>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293691AF-3024-154F-6DC6-4E8F3577D182}"/>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1F6C8578-8A40-F9F0-0ABE-36A5F78438AA}"/>
                </a:ext>
              </a:extLst>
            </p:cNvPr>
            <p:cNvPicPr>
              <a:picLocks noChangeAspect="1" noChangeArrowheads="1"/>
            </p:cNvPicPr>
            <p:nvPr/>
          </p:nvPicPr>
          <p:blipFill>
            <a:blip r:embed="rId6"/>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FF2731DA-A86C-BC3D-5FA6-7F1A65E0784B}"/>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5" name="Google Shape;215;p23"/>
          <p:cNvGraphicFramePr/>
          <p:nvPr>
            <p:extLst>
              <p:ext uri="{D42A27DB-BD31-4B8C-83A1-F6EECF244321}">
                <p14:modId xmlns:p14="http://schemas.microsoft.com/office/powerpoint/2010/main" val="3084752792"/>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Civilian Structures</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GB" dirty="0">
                          <a:solidFill>
                            <a:schemeClr val="dk1"/>
                          </a:solidFill>
                        </a:rPr>
                        <a:t>14</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100ft SW of DPI 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Significant Structural damage and Casualties. </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grpSp>
        <p:nvGrpSpPr>
          <p:cNvPr id="2" name="Group 1">
            <a:extLst>
              <a:ext uri="{FF2B5EF4-FFF2-40B4-BE49-F238E27FC236}">
                <a16:creationId xmlns:a16="http://schemas.microsoft.com/office/drawing/2014/main" id="{126A4AA2-EFF0-D712-AB7F-B249C966B41F}"/>
              </a:ext>
            </a:extLst>
          </p:cNvPr>
          <p:cNvGrpSpPr/>
          <p:nvPr/>
        </p:nvGrpSpPr>
        <p:grpSpPr>
          <a:xfrm>
            <a:off x="1" y="0"/>
            <a:ext cx="15119349" cy="1980670"/>
            <a:chOff x="1" y="0"/>
            <a:chExt cx="15119349" cy="1980670"/>
          </a:xfrm>
        </p:grpSpPr>
        <p:sp>
          <p:nvSpPr>
            <p:cNvPr id="3" name="TextBox 2">
              <a:extLst>
                <a:ext uri="{FF2B5EF4-FFF2-40B4-BE49-F238E27FC236}">
                  <a16:creationId xmlns:a16="http://schemas.microsoft.com/office/drawing/2014/main" id="{CB609D8B-127C-9083-9607-298BB01F4A3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4" name="Picture 3">
              <a:extLst>
                <a:ext uri="{FF2B5EF4-FFF2-40B4-BE49-F238E27FC236}">
                  <a16:creationId xmlns:a16="http://schemas.microsoft.com/office/drawing/2014/main" id="{1491AADD-5391-4E43-3D9E-5DCCE188114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 name="Group 4">
              <a:extLst>
                <a:ext uri="{FF2B5EF4-FFF2-40B4-BE49-F238E27FC236}">
                  <a16:creationId xmlns:a16="http://schemas.microsoft.com/office/drawing/2014/main" id="{DE490407-3ECE-DA74-3C64-4166BD366A28}"/>
                </a:ext>
              </a:extLst>
            </p:cNvPr>
            <p:cNvGrpSpPr/>
            <p:nvPr/>
          </p:nvGrpSpPr>
          <p:grpSpPr>
            <a:xfrm>
              <a:off x="1" y="0"/>
              <a:ext cx="15119349" cy="1921524"/>
              <a:chOff x="1" y="-1616"/>
              <a:chExt cx="15119349" cy="1921524"/>
            </a:xfrm>
          </p:grpSpPr>
          <p:sp>
            <p:nvSpPr>
              <p:cNvPr id="12" name="Rectangle 11">
                <a:extLst>
                  <a:ext uri="{FF2B5EF4-FFF2-40B4-BE49-F238E27FC236}">
                    <a16:creationId xmlns:a16="http://schemas.microsoft.com/office/drawing/2014/main" id="{F04810A9-C48A-C767-AF68-21F9D574B4C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3A0D0F3A-A11E-8991-B0D2-BA0F6554417B}"/>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86EF2C34-26AE-54BB-7A9D-DBBFBBCAED19}"/>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15466860-9E59-3EDB-21D7-B9DF7B96BFF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A36C7D18-9846-0AE8-CCFB-64306869F6EE}"/>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F593EE1C-BDA7-FBD3-49B4-F1116C0F173C}"/>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TextBox 5">
              <a:extLst>
                <a:ext uri="{FF2B5EF4-FFF2-40B4-BE49-F238E27FC236}">
                  <a16:creationId xmlns:a16="http://schemas.microsoft.com/office/drawing/2014/main" id="{6CD6D60F-3377-F99E-ABE3-F56813870599}"/>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7" name="TextBox 6">
              <a:extLst>
                <a:ext uri="{FF2B5EF4-FFF2-40B4-BE49-F238E27FC236}">
                  <a16:creationId xmlns:a16="http://schemas.microsoft.com/office/drawing/2014/main" id="{155F730D-3E55-825E-DD65-E5CF90D4D169}"/>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8" name="TextBox 7">
              <a:extLst>
                <a:ext uri="{FF2B5EF4-FFF2-40B4-BE49-F238E27FC236}">
                  <a16:creationId xmlns:a16="http://schemas.microsoft.com/office/drawing/2014/main" id="{569CD1D0-6107-47C6-6F91-DBFB542897A4}"/>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9" name="TextBox 8">
              <a:extLst>
                <a:ext uri="{FF2B5EF4-FFF2-40B4-BE49-F238E27FC236}">
                  <a16:creationId xmlns:a16="http://schemas.microsoft.com/office/drawing/2014/main" id="{16BD1492-D0CF-2CB5-50AA-34F8A30B878F}"/>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0" name="Picture 9" descr="D:\GIT PROJECTS\OPAT-background\Virtual Intelligence Service only logo.PNG">
              <a:extLst>
                <a:ext uri="{FF2B5EF4-FFF2-40B4-BE49-F238E27FC236}">
                  <a16:creationId xmlns:a16="http://schemas.microsoft.com/office/drawing/2014/main" id="{0230F6AC-88EE-C1DD-8987-437FCD4A701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1" name="Rektangel 11">
              <a:extLst>
                <a:ext uri="{FF2B5EF4-FFF2-40B4-BE49-F238E27FC236}">
                  <a16:creationId xmlns:a16="http://schemas.microsoft.com/office/drawing/2014/main" id="{D6C532C4-0323-4649-0BAB-2DC67350C628}"/>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a16="http://schemas.microsoft.com/office/drawing/2014/main"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a16="http://schemas.microsoft.com/office/drawing/2014/main"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pSp>
        <p:nvGrpSpPr>
          <p:cNvPr id="5" name="Group 4">
            <a:extLst>
              <a:ext uri="{FF2B5EF4-FFF2-40B4-BE49-F238E27FC236}">
                <a16:creationId xmlns:a16="http://schemas.microsoft.com/office/drawing/2014/main" id="{D52FEB4F-BECC-4A37-5653-D0EE54C07E8E}"/>
              </a:ext>
            </a:extLst>
          </p:cNvPr>
          <p:cNvGrpSpPr/>
          <p:nvPr/>
        </p:nvGrpSpPr>
        <p:grpSpPr>
          <a:xfrm>
            <a:off x="1" y="0"/>
            <a:ext cx="15119349" cy="1980670"/>
            <a:chOff x="1" y="0"/>
            <a:chExt cx="15119349" cy="1980670"/>
          </a:xfrm>
        </p:grpSpPr>
        <p:sp>
          <p:nvSpPr>
            <p:cNvPr id="6" name="TextBox 5">
              <a:extLst>
                <a:ext uri="{FF2B5EF4-FFF2-40B4-BE49-F238E27FC236}">
                  <a16:creationId xmlns:a16="http://schemas.microsoft.com/office/drawing/2014/main" id="{95C19679-2457-493E-7EC0-8020F8216894}"/>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7" name="Picture 3">
              <a:extLst>
                <a:ext uri="{FF2B5EF4-FFF2-40B4-BE49-F238E27FC236}">
                  <a16:creationId xmlns:a16="http://schemas.microsoft.com/office/drawing/2014/main" id="{1D2ACE3D-88F2-6090-56A1-4F3821BB91B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8" name="Group 7">
              <a:extLst>
                <a:ext uri="{FF2B5EF4-FFF2-40B4-BE49-F238E27FC236}">
                  <a16:creationId xmlns:a16="http://schemas.microsoft.com/office/drawing/2014/main" id="{EA5609E6-1CC7-FE28-445D-87BFB7BB22CA}"/>
                </a:ext>
              </a:extLst>
            </p:cNvPr>
            <p:cNvGrpSpPr/>
            <p:nvPr/>
          </p:nvGrpSpPr>
          <p:grpSpPr>
            <a:xfrm>
              <a:off x="1" y="0"/>
              <a:ext cx="15119349" cy="1921524"/>
              <a:chOff x="1" y="-1616"/>
              <a:chExt cx="15119349" cy="1921524"/>
            </a:xfrm>
          </p:grpSpPr>
          <p:sp>
            <p:nvSpPr>
              <p:cNvPr id="15" name="Rectangle 14">
                <a:extLst>
                  <a:ext uri="{FF2B5EF4-FFF2-40B4-BE49-F238E27FC236}">
                    <a16:creationId xmlns:a16="http://schemas.microsoft.com/office/drawing/2014/main" id="{63D7288C-BF4A-D199-F7BD-22142398C15C}"/>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CD9680DF-C66D-D3C4-CA61-79C837E0579D}"/>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DA22A22-8BC8-E51D-C3F2-5F91CC70154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7129D56A-100F-E82A-DA52-6E96C05D493C}"/>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9E5930A3-ECEE-32B8-D90E-F2980D200732}"/>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4ABD8933-748E-ED49-F6D8-5C79B0A7E14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B819799F-4699-310D-C484-CBD4F644F543}"/>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War cabinet Building, SRN</a:t>
              </a:r>
            </a:p>
          </p:txBody>
        </p:sp>
        <p:sp>
          <p:nvSpPr>
            <p:cNvPr id="10" name="TextBox 9">
              <a:extLst>
                <a:ext uri="{FF2B5EF4-FFF2-40B4-BE49-F238E27FC236}">
                  <a16:creationId xmlns:a16="http://schemas.microsoft.com/office/drawing/2014/main" id="{92081522-DAB7-0766-B924-50EAAFDD630C}"/>
                </a:ext>
              </a:extLst>
            </p:cNvPr>
            <p:cNvSpPr txBox="1"/>
            <p:nvPr/>
          </p:nvSpPr>
          <p:spPr>
            <a:xfrm>
              <a:off x="2429057" y="945322"/>
              <a:ext cx="362150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SRNTGT104  CATCODE: 11</a:t>
              </a:r>
            </a:p>
            <a:p>
              <a:pPr marL="0" lvl="0" indent="0" algn="l" rtl="0">
                <a:spcBef>
                  <a:spcPts val="0"/>
                </a:spcBef>
                <a:spcAft>
                  <a:spcPts val="0"/>
                </a:spcAft>
                <a:buNone/>
              </a:pPr>
              <a:r>
                <a:rPr lang="en-GB" sz="1500" b="1" dirty="0"/>
                <a:t>MIDB GEO: </a:t>
              </a:r>
              <a:r>
                <a:rPr lang="pt-BR" sz="1500" b="1" dirty="0"/>
                <a:t>N 68 58.003 E 033 04.102</a:t>
              </a:r>
              <a:endParaRPr lang="en-GB" sz="1500" b="1" dirty="0"/>
            </a:p>
            <a:p>
              <a:pPr marL="0" lvl="0" indent="0" algn="l" rtl="0">
                <a:spcBef>
                  <a:spcPts val="0"/>
                </a:spcBef>
                <a:spcAft>
                  <a:spcPts val="0"/>
                </a:spcAft>
                <a:buNone/>
              </a:pPr>
              <a:r>
                <a:rPr lang="en-GB" sz="1500" b="1" dirty="0"/>
                <a:t>ICOD: 2011-JUL-06 DOI:2011-JUL-06</a:t>
              </a:r>
            </a:p>
          </p:txBody>
        </p:sp>
        <p:sp>
          <p:nvSpPr>
            <p:cNvPr id="11" name="TextBox 10">
              <a:extLst>
                <a:ext uri="{FF2B5EF4-FFF2-40B4-BE49-F238E27FC236}">
                  <a16:creationId xmlns:a16="http://schemas.microsoft.com/office/drawing/2014/main" id="{AF6CFDBE-8027-5F88-7C38-094192106B4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12" name="TextBox 11">
              <a:extLst>
                <a:ext uri="{FF2B5EF4-FFF2-40B4-BE49-F238E27FC236}">
                  <a16:creationId xmlns:a16="http://schemas.microsoft.com/office/drawing/2014/main" id="{F0330B9A-8B4C-85B9-3740-E2380CB9514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2061-JUL-06</a:t>
              </a:r>
            </a:p>
          </p:txBody>
        </p:sp>
        <p:pic>
          <p:nvPicPr>
            <p:cNvPr id="13" name="Picture 12" descr="D:\GIT PROJECTS\OPAT-background\Virtual Intelligence Service only logo.PNG">
              <a:extLst>
                <a:ext uri="{FF2B5EF4-FFF2-40B4-BE49-F238E27FC236}">
                  <a16:creationId xmlns:a16="http://schemas.microsoft.com/office/drawing/2014/main" id="{797152B8-61F3-BE4B-E76C-AF88E6D3A4B9}"/>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4" name="Rektangel 11">
              <a:extLst>
                <a:ext uri="{FF2B5EF4-FFF2-40B4-BE49-F238E27FC236}">
                  <a16:creationId xmlns:a16="http://schemas.microsoft.com/office/drawing/2014/main" id="{895462F8-50A4-E8E1-A162-F03F866833E2}"/>
                </a:ext>
              </a:extLst>
            </p:cNvPr>
            <p:cNvSpPr/>
            <p:nvPr/>
          </p:nvSpPr>
          <p:spPr>
            <a:xfrm>
              <a:off x="10112304" y="956686"/>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extLst>
              <p:ext uri="{D42A27DB-BD31-4B8C-83A1-F6EECF244321}">
                <p14:modId xmlns:p14="http://schemas.microsoft.com/office/powerpoint/2010/main" val="4015723090"/>
              </p:ext>
            </p:extLst>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A unique, alphanumeric coded aimpoint identified by a three dimensional mensurated point. It represents a weapon or capability desired point of impact or penetration.</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dirty="0"/>
                        <a:t>Specific entities, locations, or objects that are protected from intentional targeting under the Law of Armed Conflict (LOAC) or by operational policy.</a:t>
                      </a:r>
                      <a:endParaRPr sz="1200"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 name="Picture 1" descr="D:\GIT PROJECTS\OPAT-background\Virtual Intelligence Service only logo.PNG">
            <a:extLst>
              <a:ext uri="{FF2B5EF4-FFF2-40B4-BE49-F238E27FC236}">
                <a16:creationId xmlns:a16="http://schemas.microsoft.com/office/drawing/2014/main" id="{A350AAC5-07E1-6E5B-A968-8192E0A1929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591</TotalTime>
  <Words>1201</Words>
  <Application>Microsoft Office PowerPoint</Application>
  <PresentationFormat>Custom</PresentationFormat>
  <Paragraphs>204</Paragraphs>
  <Slides>15</Slides>
  <Notes>14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Simple Light</vt:lpstr>
      <vt:lpstr>TARGET FOLDER  SRNTGT104   War Cabinet Building,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Jon Desmarais</cp:lastModifiedBy>
  <cp:revision>11</cp:revision>
  <dcterms:modified xsi:type="dcterms:W3CDTF">2025-01-06T15:29:38Z</dcterms:modified>
</cp:coreProperties>
</file>